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3C37-1513-1F70-EAA4-D8019935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87262-F9DF-61FA-495A-2AA12E33C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8A09-9BD5-0B8D-E9B5-B4AA832E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4D106-B3FE-557F-D38D-E37EC35B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272CC-1A92-4871-CCCA-2BC61C7C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6BD5-40CA-0057-E533-322A736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C0E370-17D3-9BE9-0726-063A7342D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54574-8ADE-3256-7D2F-F60CE2FB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96311-A339-F026-E053-97A2E229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E500-A94E-ED42-3C72-799B42AB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0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5B22F-D9A0-EC7F-3BEB-402EA928A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458DD-F665-740A-153F-152C83A1C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E8A24-54DD-E7C1-F406-61B5B34A5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22680-5DF6-9599-89CC-CF66CFDE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B0545-40D3-F313-F9CD-ECD019C3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D1FB-2D23-8EB0-AC2B-E766EECA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506D9-B182-17DA-6666-F9151A7DC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DDB93-4BDD-4EC3-D085-EA1BA272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3D85-D065-4D62-DE9F-F9B692A7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28FCD-9FF8-47F5-1664-1A8EE8DB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3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8A59-603D-C963-903A-3099456DB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D26C9-7B77-FA42-1144-C25AE64B9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1588-61F2-DAF6-5130-6AE83EF9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58CD3-1DE0-68B1-B401-0CFBF6F9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39241-66A9-4D2A-96D2-70EA1500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7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F38F-75EA-C7D6-F91E-542D5792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C4F7-E67C-41A1-CF3A-9F9136382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8D968-1D74-E936-46A9-637A8C009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8A463-F473-14D5-0573-A765B5D8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AAEDE-31F5-16B5-EEFE-5CFAE1611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620C5-AAA7-6886-91D9-92289EE9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042C-CC5F-1672-E7ED-36C671ED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EC40-38E5-2FC9-ABEC-4F086200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E95DF-3FC3-D05E-1CDF-69302CE64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E4F61-372B-F5C1-6590-5F90B8C8F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802BD-4B6A-1F97-860B-1E03598745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87588-4870-E631-3E84-64CF5251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5D7C8-6EAB-D577-5D02-59965FDE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B5D12-4AB8-EC84-0939-4615C9FC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E953-81F1-65D2-2340-2F9B975B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C8F872-B8DB-2291-EEB1-A397F24C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1A7CA-88EC-E892-4ED8-8E241121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47218-78BE-FC2F-6AAE-1BF8CACA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25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55C1D-39A2-5D70-AAB9-6A79F247B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917E3-07A8-155B-CA22-BF93AFEC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19FE4-A8AF-A402-A240-8E92117C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6FC6-AC65-B531-7064-72514E8CF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DE5C2-8C58-4507-D299-E4CA3C9C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DC895-DB68-C402-65C0-831F59AC2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EE613-1D12-1B92-6658-D6CF5B3D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865EB-31AA-CC93-B105-41B6CF22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D59A9-BD27-113E-522E-38B8B893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3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8AC6-0583-D47F-9372-768E71FC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6EB4E-B5FB-8BBF-0A13-8A3BA61BE0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C4C1C-003E-A2D3-7E56-A80043DA6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4E715-C070-E50C-5CF2-3420399FC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DE0C4-5BA9-1A9F-7178-D1AD6EF9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39CFD-7540-B986-007E-4AFF1AD7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C4B739-4D59-887C-D7AF-CD36B75D1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407D8-9F44-3D21-C6EE-9BED7BD9A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F3FA-F4E8-115C-D714-409C25212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8E4E3-3AC4-4323-8BF6-EE8E9AD99A29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10D33-A0C6-58F7-B7CC-54C309EE35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EC529-BC17-3B58-ACEE-4F5EB3980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C28FD-5DEC-45A8-91C9-EFB87C8D2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3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ll tower with a sign on it&#10;&#10;Description automatically generated">
            <a:extLst>
              <a:ext uri="{FF2B5EF4-FFF2-40B4-BE49-F238E27FC236}">
                <a16:creationId xmlns:a16="http://schemas.microsoft.com/office/drawing/2014/main" id="{A8E1ECAA-3D69-2421-AB78-1D8BBFEA2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F4071-236E-B13F-6C30-BD3865C83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 Book" panose="02000604040000020004" pitchFamily="50" charset="0"/>
              </a:rPr>
              <a:t>Partners, Not Patrons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DF22A-759C-7C14-BE24-2D6CE5488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otham Book" panose="02000604040000020004" pitchFamily="50" charset="0"/>
              </a:rPr>
              <a:t>Appreciative Inquiry, Planning, and Stewardship at</a:t>
            </a:r>
          </a:p>
          <a:p>
            <a:r>
              <a:rPr lang="en-US" dirty="0">
                <a:solidFill>
                  <a:schemeClr val="bg1"/>
                </a:solidFill>
                <a:latin typeface="Gotham Book" panose="02000604040000020004" pitchFamily="50" charset="0"/>
              </a:rPr>
              <a:t>Holy Spirit Episcopal Church,</a:t>
            </a:r>
          </a:p>
          <a:p>
            <a:r>
              <a:rPr lang="en-US" dirty="0">
                <a:solidFill>
                  <a:schemeClr val="bg1"/>
                </a:solidFill>
                <a:latin typeface="Gotham Book" panose="02000604040000020004" pitchFamily="50" charset="0"/>
              </a:rPr>
              <a:t>Waco, Texas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1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2F09-AA2D-26E8-C8A6-333CE6054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647BF0-53A6-35B7-0D78-392FF5EFE771}"/>
              </a:ext>
            </a:extLst>
          </p:cNvPr>
          <p:cNvSpPr txBox="1"/>
          <p:nvPr/>
        </p:nvSpPr>
        <p:spPr>
          <a:xfrm>
            <a:off x="2757578" y="2551837"/>
            <a:ext cx="667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Gotham Book" panose="02000604040000020004" pitchFamily="50" charset="0"/>
              </a:rPr>
              <a:t>Find Your Strengths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Gotham Book" panose="02000604040000020004" pitchFamily="50" charset="0"/>
              </a:rPr>
              <a:t>Include Your Community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Gotham Book" panose="02000604040000020004" pitchFamily="50" charset="0"/>
              </a:rPr>
              <a:t>Work It Through</a:t>
            </a:r>
          </a:p>
        </p:txBody>
      </p:sp>
    </p:spTree>
    <p:extLst>
      <p:ext uri="{BB962C8B-B14F-4D97-AF65-F5344CB8AC3E}">
        <p14:creationId xmlns:p14="http://schemas.microsoft.com/office/powerpoint/2010/main" val="3267030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8322C-2372-AFCD-1C23-FAAFAF3BA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FBD8F1-DD2E-48AB-B621-C932E2212985}"/>
              </a:ext>
            </a:extLst>
          </p:cNvPr>
          <p:cNvSpPr txBox="1"/>
          <p:nvPr/>
        </p:nvSpPr>
        <p:spPr>
          <a:xfrm>
            <a:off x="2757578" y="1720840"/>
            <a:ext cx="6676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Start asking:</a:t>
            </a:r>
          </a:p>
          <a:p>
            <a:pPr algn="ctr"/>
            <a:endParaRPr lang="en-US" sz="3600" dirty="0">
              <a:latin typeface="Gotham Book" panose="02000604040000020004" pitchFamily="50" charset="0"/>
            </a:endParaRPr>
          </a:p>
          <a:p>
            <a:pPr algn="ctr"/>
            <a:r>
              <a:rPr lang="en-US" sz="3600" dirty="0">
                <a:latin typeface="Gotham Book" panose="02000604040000020004" pitchFamily="50" charset="0"/>
              </a:rPr>
              <a:t>What’s going well?</a:t>
            </a:r>
          </a:p>
          <a:p>
            <a:pPr algn="ctr"/>
            <a:endParaRPr lang="en-US" sz="3600" dirty="0">
              <a:latin typeface="Gotham Book" panose="02000604040000020004" pitchFamily="50" charset="0"/>
            </a:endParaRPr>
          </a:p>
          <a:p>
            <a:pPr algn="ctr"/>
            <a:r>
              <a:rPr lang="en-US" sz="3600" dirty="0">
                <a:latin typeface="Gotham Book" panose="02000604040000020004" pitchFamily="50" charset="0"/>
              </a:rPr>
              <a:t>How can we do even better next time?</a:t>
            </a:r>
          </a:p>
        </p:txBody>
      </p:sp>
    </p:spTree>
    <p:extLst>
      <p:ext uri="{BB962C8B-B14F-4D97-AF65-F5344CB8AC3E}">
        <p14:creationId xmlns:p14="http://schemas.microsoft.com/office/powerpoint/2010/main" val="726241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3808C-D82D-8658-E7EF-8BEF4B93F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B06D4-26FA-77D5-F978-71C548ABF7C7}"/>
              </a:ext>
            </a:extLst>
          </p:cNvPr>
          <p:cNvSpPr txBox="1"/>
          <p:nvPr/>
        </p:nvSpPr>
        <p:spPr>
          <a:xfrm>
            <a:off x="2757578" y="2551837"/>
            <a:ext cx="667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Financial PARTNERSHIP grows out of shared OWNERSHIP</a:t>
            </a:r>
          </a:p>
        </p:txBody>
      </p:sp>
    </p:spTree>
    <p:extLst>
      <p:ext uri="{BB962C8B-B14F-4D97-AF65-F5344CB8AC3E}">
        <p14:creationId xmlns:p14="http://schemas.microsoft.com/office/powerpoint/2010/main" val="36365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37407-D07D-F46C-BD49-38251B3E2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FC0BC-D089-5741-56C3-97A079C5C078}"/>
              </a:ext>
            </a:extLst>
          </p:cNvPr>
          <p:cNvSpPr txBox="1"/>
          <p:nvPr/>
        </p:nvSpPr>
        <p:spPr>
          <a:xfrm>
            <a:off x="2757578" y="1720840"/>
            <a:ext cx="6676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Start asking:</a:t>
            </a:r>
          </a:p>
          <a:p>
            <a:pPr algn="ctr"/>
            <a:endParaRPr lang="en-US" sz="3600" dirty="0">
              <a:latin typeface="Gotham Book" panose="02000604040000020004" pitchFamily="50" charset="0"/>
            </a:endParaRPr>
          </a:p>
          <a:p>
            <a:pPr algn="ctr"/>
            <a:r>
              <a:rPr lang="en-US" sz="3600" dirty="0">
                <a:latin typeface="Gotham Book" panose="02000604040000020004" pitchFamily="50" charset="0"/>
              </a:rPr>
              <a:t>What’s going well?</a:t>
            </a:r>
          </a:p>
          <a:p>
            <a:pPr algn="ctr"/>
            <a:endParaRPr lang="en-US" sz="3600" dirty="0">
              <a:latin typeface="Gotham Book" panose="02000604040000020004" pitchFamily="50" charset="0"/>
            </a:endParaRPr>
          </a:p>
          <a:p>
            <a:pPr algn="ctr"/>
            <a:r>
              <a:rPr lang="en-US" sz="3600" dirty="0">
                <a:latin typeface="Gotham Book" panose="02000604040000020004" pitchFamily="50" charset="0"/>
              </a:rPr>
              <a:t>How can we do even better next time?</a:t>
            </a:r>
          </a:p>
        </p:txBody>
      </p:sp>
    </p:spTree>
    <p:extLst>
      <p:ext uri="{BB962C8B-B14F-4D97-AF65-F5344CB8AC3E}">
        <p14:creationId xmlns:p14="http://schemas.microsoft.com/office/powerpoint/2010/main" val="119892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ll tower with a sign on it&#10;&#10;Description automatically generated">
            <a:extLst>
              <a:ext uri="{FF2B5EF4-FFF2-40B4-BE49-F238E27FC236}">
                <a16:creationId xmlns:a16="http://schemas.microsoft.com/office/drawing/2014/main" id="{A8E1ECAA-3D69-2421-AB78-1D8BBFEA27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F4071-236E-B13F-6C30-BD3865C83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Gotham Book" panose="02000604040000020004" pitchFamily="50" charset="0"/>
              </a:rPr>
              <a:t>Partners, Not Patrons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DF22A-759C-7C14-BE24-2D6CE5488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otham Book" panose="02000604040000020004" pitchFamily="50" charset="0"/>
              </a:rPr>
              <a:t>Appreciative Inquiry, Planning, and Stewardship at</a:t>
            </a:r>
          </a:p>
          <a:p>
            <a:r>
              <a:rPr lang="en-US" dirty="0">
                <a:solidFill>
                  <a:schemeClr val="bg1"/>
                </a:solidFill>
                <a:latin typeface="Gotham Book" panose="02000604040000020004" pitchFamily="50" charset="0"/>
              </a:rPr>
              <a:t>Holy Spirit Episcopal Church,</a:t>
            </a:r>
          </a:p>
          <a:p>
            <a:r>
              <a:rPr lang="en-US" dirty="0">
                <a:solidFill>
                  <a:schemeClr val="bg1"/>
                </a:solidFill>
                <a:latin typeface="Gotham Book" panose="02000604040000020004" pitchFamily="50" charset="0"/>
              </a:rPr>
              <a:t>Waco, Texas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6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B83E27-A2EE-E972-FB67-FC4F1EC43A8B}"/>
              </a:ext>
            </a:extLst>
          </p:cNvPr>
          <p:cNvSpPr txBox="1"/>
          <p:nvPr/>
        </p:nvSpPr>
        <p:spPr>
          <a:xfrm>
            <a:off x="2757578" y="2828835"/>
            <a:ext cx="667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Inundated with Asks</a:t>
            </a:r>
          </a:p>
        </p:txBody>
      </p:sp>
    </p:spTree>
    <p:extLst>
      <p:ext uri="{BB962C8B-B14F-4D97-AF65-F5344CB8AC3E}">
        <p14:creationId xmlns:p14="http://schemas.microsoft.com/office/powerpoint/2010/main" val="320648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351FD-6FB8-4548-90E5-FF4F85724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570A9-7FDA-BC20-723C-DDB02B3C6E16}"/>
              </a:ext>
            </a:extLst>
          </p:cNvPr>
          <p:cNvSpPr txBox="1"/>
          <p:nvPr/>
        </p:nvSpPr>
        <p:spPr>
          <a:xfrm>
            <a:off x="2757578" y="2551837"/>
            <a:ext cx="667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Financial PARTNERSHIP grows out of shared OWNERSHIP</a:t>
            </a:r>
          </a:p>
        </p:txBody>
      </p:sp>
    </p:spTree>
    <p:extLst>
      <p:ext uri="{BB962C8B-B14F-4D97-AF65-F5344CB8AC3E}">
        <p14:creationId xmlns:p14="http://schemas.microsoft.com/office/powerpoint/2010/main" val="280073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B29C6-8B5D-A3A8-A350-B0264985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9AFD1-76AA-8F25-88F9-DF658FC864A4}"/>
              </a:ext>
            </a:extLst>
          </p:cNvPr>
          <p:cNvSpPr txBox="1"/>
          <p:nvPr/>
        </p:nvSpPr>
        <p:spPr>
          <a:xfrm>
            <a:off x="2757578" y="2828835"/>
            <a:ext cx="667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Can we make partners instead of patrons?</a:t>
            </a:r>
          </a:p>
        </p:txBody>
      </p:sp>
    </p:spTree>
    <p:extLst>
      <p:ext uri="{BB962C8B-B14F-4D97-AF65-F5344CB8AC3E}">
        <p14:creationId xmlns:p14="http://schemas.microsoft.com/office/powerpoint/2010/main" val="190609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048C3-59D3-8176-7225-18BC47B17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D3574-F49B-62C9-0EFB-0ACCDD3EA2D6}"/>
              </a:ext>
            </a:extLst>
          </p:cNvPr>
          <p:cNvSpPr txBox="1"/>
          <p:nvPr/>
        </p:nvSpPr>
        <p:spPr>
          <a:xfrm>
            <a:off x="2757578" y="2551837"/>
            <a:ext cx="6676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Hi. </a:t>
            </a:r>
          </a:p>
          <a:p>
            <a:pPr algn="ctr"/>
            <a:endParaRPr lang="en-US" sz="3600" dirty="0">
              <a:latin typeface="Gotham Book" panose="02000604040000020004" pitchFamily="50" charset="0"/>
            </a:endParaRPr>
          </a:p>
          <a:p>
            <a:pPr algn="ctr"/>
            <a:r>
              <a:rPr lang="en-US" sz="3600" dirty="0">
                <a:latin typeface="Gotham Book" panose="02000604040000020004" pitchFamily="50" charset="0"/>
              </a:rPr>
              <a:t>I’m a very tired fundraiser.</a:t>
            </a:r>
          </a:p>
        </p:txBody>
      </p:sp>
    </p:spTree>
    <p:extLst>
      <p:ext uri="{BB962C8B-B14F-4D97-AF65-F5344CB8AC3E}">
        <p14:creationId xmlns:p14="http://schemas.microsoft.com/office/powerpoint/2010/main" val="143530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0741-25AA-305E-2302-59A1FBC26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468F6-2DE3-45F1-7E59-974F23972BC5}"/>
              </a:ext>
            </a:extLst>
          </p:cNvPr>
          <p:cNvSpPr txBox="1"/>
          <p:nvPr/>
        </p:nvSpPr>
        <p:spPr>
          <a:xfrm>
            <a:off x="2757578" y="3105834"/>
            <a:ext cx="667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Appreciative Inquiry</a:t>
            </a:r>
          </a:p>
        </p:txBody>
      </p:sp>
    </p:spTree>
    <p:extLst>
      <p:ext uri="{BB962C8B-B14F-4D97-AF65-F5344CB8AC3E}">
        <p14:creationId xmlns:p14="http://schemas.microsoft.com/office/powerpoint/2010/main" val="1335475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F67C2-AF5B-D31D-0187-3DB523514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40B4A3-CC7D-F6EA-31EF-A2F3455B616D}"/>
              </a:ext>
            </a:extLst>
          </p:cNvPr>
          <p:cNvSpPr txBox="1"/>
          <p:nvPr/>
        </p:nvSpPr>
        <p:spPr>
          <a:xfrm>
            <a:off x="2757578" y="2828835"/>
            <a:ext cx="667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 panose="02000604040000020004" pitchFamily="50" charset="0"/>
              </a:rPr>
              <a:t>What if we updated the Every Member Canvas?</a:t>
            </a:r>
          </a:p>
        </p:txBody>
      </p:sp>
    </p:spTree>
    <p:extLst>
      <p:ext uri="{BB962C8B-B14F-4D97-AF65-F5344CB8AC3E}">
        <p14:creationId xmlns:p14="http://schemas.microsoft.com/office/powerpoint/2010/main" val="337970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527C3-4B83-ECA5-2039-29EF9A157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877F3A-81F7-E279-A36A-D04C40B26558}"/>
              </a:ext>
            </a:extLst>
          </p:cNvPr>
          <p:cNvSpPr txBox="1"/>
          <p:nvPr/>
        </p:nvSpPr>
        <p:spPr>
          <a:xfrm>
            <a:off x="2757578" y="2551837"/>
            <a:ext cx="667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Gotham Book" panose="02000604040000020004" pitchFamily="50" charset="0"/>
              </a:rPr>
              <a:t>Find Your Strengths</a:t>
            </a:r>
          </a:p>
        </p:txBody>
      </p:sp>
    </p:spTree>
    <p:extLst>
      <p:ext uri="{BB962C8B-B14F-4D97-AF65-F5344CB8AC3E}">
        <p14:creationId xmlns:p14="http://schemas.microsoft.com/office/powerpoint/2010/main" val="59476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7EE2A-2743-A5E7-2285-01330CC1E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284FE1-4E71-FA62-44F7-A6E538670820}"/>
              </a:ext>
            </a:extLst>
          </p:cNvPr>
          <p:cNvSpPr txBox="1"/>
          <p:nvPr/>
        </p:nvSpPr>
        <p:spPr>
          <a:xfrm>
            <a:off x="2757578" y="2551837"/>
            <a:ext cx="667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>
                <a:latin typeface="Gotham Book" panose="02000604040000020004" pitchFamily="50" charset="0"/>
              </a:rPr>
              <a:t>Find Your Strengths</a:t>
            </a:r>
          </a:p>
          <a:p>
            <a:pPr marL="742950" indent="-742950">
              <a:buAutoNum type="arabicPeriod"/>
            </a:pPr>
            <a:r>
              <a:rPr lang="en-US" sz="3600" dirty="0">
                <a:latin typeface="Gotham Book" panose="02000604040000020004" pitchFamily="50" charset="0"/>
              </a:rPr>
              <a:t>Include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304132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134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Gotham Book</vt:lpstr>
      <vt:lpstr>Office Theme</vt:lpstr>
      <vt:lpstr>Partners, Not Patrons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Partners, Not Patrons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Quire with a “Q”</dc:title>
  <dc:creator>Jason Ingalls</dc:creator>
  <cp:lastModifiedBy>Jason Ingalls</cp:lastModifiedBy>
  <cp:revision>3</cp:revision>
  <dcterms:created xsi:type="dcterms:W3CDTF">2023-09-22T14:35:36Z</dcterms:created>
  <dcterms:modified xsi:type="dcterms:W3CDTF">2025-05-05T20:46:25Z</dcterms:modified>
</cp:coreProperties>
</file>