
<file path=[Content_Types].xml><?xml version="1.0" encoding="utf-8"?>
<Types xmlns="http://schemas.openxmlformats.org/package/2006/content-types">
  <Default Extension="jpeg" ContentType="image/jpeg"/>
  <Default Extension="jpg" ContentType="image/jpeg"/>
  <Default Extension="jpg!d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43"/>
    <p:restoredTop sz="94684"/>
  </p:normalViewPr>
  <p:slideViewPr>
    <p:cSldViewPr snapToGrid="0">
      <p:cViewPr varScale="1">
        <p:scale>
          <a:sx n="106" d="100"/>
          <a:sy n="106" d="100"/>
        </p:scale>
        <p:origin x="9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C7BE71-0E84-4F6E-A8AB-9D7AEAA1CCC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084CFCA-D3CA-4AF6-8FBE-FAA5D9C910A5}">
      <dgm:prSet/>
      <dgm:spPr/>
      <dgm:t>
        <a:bodyPr/>
        <a:lstStyle/>
        <a:p>
          <a:r>
            <a:rPr lang="en-US"/>
            <a:t>Suicide is the 12</a:t>
          </a:r>
          <a:r>
            <a:rPr lang="en-US" baseline="30000"/>
            <a:t>th</a:t>
          </a:r>
          <a:r>
            <a:rPr lang="en-US"/>
            <a:t> leading cause of death.  Approximately 46,000 people die by suicide every year.</a:t>
          </a:r>
        </a:p>
      </dgm:t>
    </dgm:pt>
    <dgm:pt modelId="{EE5F3927-F17F-42A8-A1F3-6B510C50A064}" type="parTrans" cxnId="{64524A9D-FA25-477D-9E2C-02AFBC34B39E}">
      <dgm:prSet/>
      <dgm:spPr/>
      <dgm:t>
        <a:bodyPr/>
        <a:lstStyle/>
        <a:p>
          <a:endParaRPr lang="en-US"/>
        </a:p>
      </dgm:t>
    </dgm:pt>
    <dgm:pt modelId="{C3E5AB68-9D32-40E6-A1DA-F268A62821C2}" type="sibTrans" cxnId="{64524A9D-FA25-477D-9E2C-02AFBC34B39E}">
      <dgm:prSet/>
      <dgm:spPr/>
      <dgm:t>
        <a:bodyPr/>
        <a:lstStyle/>
        <a:p>
          <a:endParaRPr lang="en-US"/>
        </a:p>
      </dgm:t>
    </dgm:pt>
    <dgm:pt modelId="{19CCFCCC-A4C3-4A6C-A64B-8A28F57B2105}">
      <dgm:prSet/>
      <dgm:spPr/>
      <dgm:t>
        <a:bodyPr/>
        <a:lstStyle/>
        <a:p>
          <a:r>
            <a:rPr lang="en-US"/>
            <a:t>2</a:t>
          </a:r>
          <a:r>
            <a:rPr lang="en-US" baseline="30000"/>
            <a:t>nd</a:t>
          </a:r>
          <a:r>
            <a:rPr lang="en-US"/>
            <a:t> leading cause of death for those between 10-34</a:t>
          </a:r>
        </a:p>
      </dgm:t>
    </dgm:pt>
    <dgm:pt modelId="{2A0BDFAE-7797-4EC7-B905-7BAFEDAEE86D}" type="parTrans" cxnId="{558ECB34-F52F-4A16-9A1F-C2316BBF1B5C}">
      <dgm:prSet/>
      <dgm:spPr/>
      <dgm:t>
        <a:bodyPr/>
        <a:lstStyle/>
        <a:p>
          <a:endParaRPr lang="en-US"/>
        </a:p>
      </dgm:t>
    </dgm:pt>
    <dgm:pt modelId="{3D54E865-D7BD-4925-8022-DECCDD29A55E}" type="sibTrans" cxnId="{558ECB34-F52F-4A16-9A1F-C2316BBF1B5C}">
      <dgm:prSet/>
      <dgm:spPr/>
      <dgm:t>
        <a:bodyPr/>
        <a:lstStyle/>
        <a:p>
          <a:endParaRPr lang="en-US"/>
        </a:p>
      </dgm:t>
    </dgm:pt>
    <dgm:pt modelId="{0956B4F3-F834-460F-A996-F77B3504AA7D}">
      <dgm:prSet/>
      <dgm:spPr/>
      <dgm:t>
        <a:bodyPr/>
        <a:lstStyle/>
        <a:p>
          <a:r>
            <a:rPr lang="en-US"/>
            <a:t>Rates have risen almost consistently for the last 30 years with current rises being mostly among minority communities of color.</a:t>
          </a:r>
        </a:p>
      </dgm:t>
    </dgm:pt>
    <dgm:pt modelId="{75C695E8-6CEB-4ED6-989C-879A0D5196F1}" type="parTrans" cxnId="{94C32694-B7F6-4F9C-9A17-69DD6D6C103F}">
      <dgm:prSet/>
      <dgm:spPr/>
      <dgm:t>
        <a:bodyPr/>
        <a:lstStyle/>
        <a:p>
          <a:endParaRPr lang="en-US"/>
        </a:p>
      </dgm:t>
    </dgm:pt>
    <dgm:pt modelId="{743DF3FB-696F-4A8B-994F-6CCC5BE17996}" type="sibTrans" cxnId="{94C32694-B7F6-4F9C-9A17-69DD6D6C103F}">
      <dgm:prSet/>
      <dgm:spPr/>
      <dgm:t>
        <a:bodyPr/>
        <a:lstStyle/>
        <a:p>
          <a:endParaRPr lang="en-US"/>
        </a:p>
      </dgm:t>
    </dgm:pt>
    <dgm:pt modelId="{09C8F5AE-C2EC-4D43-9647-DBC997B5CE4D}">
      <dgm:prSet/>
      <dgm:spPr/>
      <dgm:t>
        <a:bodyPr/>
        <a:lstStyle/>
        <a:p>
          <a:r>
            <a:rPr lang="en-US"/>
            <a:t>70% of suicides are middle-age white men, 60% of whom had no major mental health issues</a:t>
          </a:r>
        </a:p>
      </dgm:t>
    </dgm:pt>
    <dgm:pt modelId="{C502A89B-0ECF-4B90-AB28-962D0D1C9C25}" type="parTrans" cxnId="{F7419E76-0357-495D-A457-AD850153AA3F}">
      <dgm:prSet/>
      <dgm:spPr/>
      <dgm:t>
        <a:bodyPr/>
        <a:lstStyle/>
        <a:p>
          <a:endParaRPr lang="en-US"/>
        </a:p>
      </dgm:t>
    </dgm:pt>
    <dgm:pt modelId="{633E8089-CFD6-41DE-96B6-021446D970B5}" type="sibTrans" cxnId="{F7419E76-0357-495D-A457-AD850153AA3F}">
      <dgm:prSet/>
      <dgm:spPr/>
      <dgm:t>
        <a:bodyPr/>
        <a:lstStyle/>
        <a:p>
          <a:endParaRPr lang="en-US"/>
        </a:p>
      </dgm:t>
    </dgm:pt>
    <dgm:pt modelId="{15837CEE-6E99-48DD-BB7A-14A62415E823}">
      <dgm:prSet/>
      <dgm:spPr/>
      <dgm:t>
        <a:bodyPr/>
        <a:lstStyle/>
        <a:p>
          <a:r>
            <a:rPr lang="en-US"/>
            <a:t>Estimates are that 6% of adults and 17% of adolescents are thinking about suicide at any given time.</a:t>
          </a:r>
        </a:p>
      </dgm:t>
    </dgm:pt>
    <dgm:pt modelId="{C043CE90-E1C1-41E3-9BA5-C97DD82AB2D8}" type="parTrans" cxnId="{18029520-3A17-4E22-BE7D-4537C2FBDF88}">
      <dgm:prSet/>
      <dgm:spPr/>
      <dgm:t>
        <a:bodyPr/>
        <a:lstStyle/>
        <a:p>
          <a:endParaRPr lang="en-US"/>
        </a:p>
      </dgm:t>
    </dgm:pt>
    <dgm:pt modelId="{3F9AB6CC-2BE4-477C-B033-B4ECDBD43A64}" type="sibTrans" cxnId="{18029520-3A17-4E22-BE7D-4537C2FBDF88}">
      <dgm:prSet/>
      <dgm:spPr/>
      <dgm:t>
        <a:bodyPr/>
        <a:lstStyle/>
        <a:p>
          <a:endParaRPr lang="en-US"/>
        </a:p>
      </dgm:t>
    </dgm:pt>
    <dgm:pt modelId="{48700C4B-45CD-4AA1-A9B9-E2F037F23839}">
      <dgm:prSet/>
      <dgm:spPr/>
      <dgm:t>
        <a:bodyPr/>
        <a:lstStyle/>
        <a:p>
          <a:r>
            <a:rPr lang="en-US"/>
            <a:t>Our churches are also filled with people who are concerned about a loved one, survivors of suicide loss and those who have lived experience of previous suicidal thinking.  Those numbers likely add up to over 50% of a congregation.</a:t>
          </a:r>
        </a:p>
      </dgm:t>
    </dgm:pt>
    <dgm:pt modelId="{74404A0A-7736-48B1-AABE-2A6EB38A1FC5}" type="parTrans" cxnId="{5496E261-9949-4CBC-93DF-905792A3601C}">
      <dgm:prSet/>
      <dgm:spPr/>
      <dgm:t>
        <a:bodyPr/>
        <a:lstStyle/>
        <a:p>
          <a:endParaRPr lang="en-US"/>
        </a:p>
      </dgm:t>
    </dgm:pt>
    <dgm:pt modelId="{58778BD1-E8A2-4958-A042-91EB48A5873C}" type="sibTrans" cxnId="{5496E261-9949-4CBC-93DF-905792A3601C}">
      <dgm:prSet/>
      <dgm:spPr/>
      <dgm:t>
        <a:bodyPr/>
        <a:lstStyle/>
        <a:p>
          <a:endParaRPr lang="en-US"/>
        </a:p>
      </dgm:t>
    </dgm:pt>
    <dgm:pt modelId="{5D907559-363E-704E-A2AA-D6CC5C1A6DD3}" type="pres">
      <dgm:prSet presAssocID="{7EC7BE71-0E84-4F6E-A8AB-9D7AEAA1CCC2}" presName="diagram" presStyleCnt="0">
        <dgm:presLayoutVars>
          <dgm:dir/>
          <dgm:resizeHandles val="exact"/>
        </dgm:presLayoutVars>
      </dgm:prSet>
      <dgm:spPr/>
    </dgm:pt>
    <dgm:pt modelId="{E62E64BC-536C-5D4D-88F2-059F08ADAD5E}" type="pres">
      <dgm:prSet presAssocID="{2084CFCA-D3CA-4AF6-8FBE-FAA5D9C910A5}" presName="node" presStyleLbl="node1" presStyleIdx="0" presStyleCnt="6">
        <dgm:presLayoutVars>
          <dgm:bulletEnabled val="1"/>
        </dgm:presLayoutVars>
      </dgm:prSet>
      <dgm:spPr/>
    </dgm:pt>
    <dgm:pt modelId="{22F4DF8C-BEFE-7948-B8F3-87374F7CF53D}" type="pres">
      <dgm:prSet presAssocID="{C3E5AB68-9D32-40E6-A1DA-F268A62821C2}" presName="sibTrans" presStyleCnt="0"/>
      <dgm:spPr/>
    </dgm:pt>
    <dgm:pt modelId="{8A065A5A-51AE-AE4D-930A-ACEE06272C8F}" type="pres">
      <dgm:prSet presAssocID="{19CCFCCC-A4C3-4A6C-A64B-8A28F57B2105}" presName="node" presStyleLbl="node1" presStyleIdx="1" presStyleCnt="6">
        <dgm:presLayoutVars>
          <dgm:bulletEnabled val="1"/>
        </dgm:presLayoutVars>
      </dgm:prSet>
      <dgm:spPr/>
    </dgm:pt>
    <dgm:pt modelId="{EE232B64-6DD3-D54F-8229-4461F8EC1C05}" type="pres">
      <dgm:prSet presAssocID="{3D54E865-D7BD-4925-8022-DECCDD29A55E}" presName="sibTrans" presStyleCnt="0"/>
      <dgm:spPr/>
    </dgm:pt>
    <dgm:pt modelId="{09E21FC2-CE70-2A48-84F3-39B2D4C6C2B6}" type="pres">
      <dgm:prSet presAssocID="{0956B4F3-F834-460F-A996-F77B3504AA7D}" presName="node" presStyleLbl="node1" presStyleIdx="2" presStyleCnt="6">
        <dgm:presLayoutVars>
          <dgm:bulletEnabled val="1"/>
        </dgm:presLayoutVars>
      </dgm:prSet>
      <dgm:spPr/>
    </dgm:pt>
    <dgm:pt modelId="{6F931FBB-7965-C744-BB22-46DD8595E109}" type="pres">
      <dgm:prSet presAssocID="{743DF3FB-696F-4A8B-994F-6CCC5BE17996}" presName="sibTrans" presStyleCnt="0"/>
      <dgm:spPr/>
    </dgm:pt>
    <dgm:pt modelId="{5C7E8CCD-B5A3-4F4E-80C9-B9D107C992B1}" type="pres">
      <dgm:prSet presAssocID="{09C8F5AE-C2EC-4D43-9647-DBC997B5CE4D}" presName="node" presStyleLbl="node1" presStyleIdx="3" presStyleCnt="6">
        <dgm:presLayoutVars>
          <dgm:bulletEnabled val="1"/>
        </dgm:presLayoutVars>
      </dgm:prSet>
      <dgm:spPr/>
    </dgm:pt>
    <dgm:pt modelId="{4EA44E64-BC1C-514F-9492-5C35EAD0D26F}" type="pres">
      <dgm:prSet presAssocID="{633E8089-CFD6-41DE-96B6-021446D970B5}" presName="sibTrans" presStyleCnt="0"/>
      <dgm:spPr/>
    </dgm:pt>
    <dgm:pt modelId="{0414A798-670A-7C40-8C60-C712C3306D60}" type="pres">
      <dgm:prSet presAssocID="{15837CEE-6E99-48DD-BB7A-14A62415E823}" presName="node" presStyleLbl="node1" presStyleIdx="4" presStyleCnt="6">
        <dgm:presLayoutVars>
          <dgm:bulletEnabled val="1"/>
        </dgm:presLayoutVars>
      </dgm:prSet>
      <dgm:spPr/>
    </dgm:pt>
    <dgm:pt modelId="{FB311649-B93E-1A48-90E4-A94B76CFD045}" type="pres">
      <dgm:prSet presAssocID="{3F9AB6CC-2BE4-477C-B033-B4ECDBD43A64}" presName="sibTrans" presStyleCnt="0"/>
      <dgm:spPr/>
    </dgm:pt>
    <dgm:pt modelId="{5A60966E-540C-7F4F-A782-08035FFF4A7D}" type="pres">
      <dgm:prSet presAssocID="{48700C4B-45CD-4AA1-A9B9-E2F037F23839}" presName="node" presStyleLbl="node1" presStyleIdx="5" presStyleCnt="6">
        <dgm:presLayoutVars>
          <dgm:bulletEnabled val="1"/>
        </dgm:presLayoutVars>
      </dgm:prSet>
      <dgm:spPr/>
    </dgm:pt>
  </dgm:ptLst>
  <dgm:cxnLst>
    <dgm:cxn modelId="{0F2DE317-8F71-6649-9A99-E8EBF6807804}" type="presOf" srcId="{48700C4B-45CD-4AA1-A9B9-E2F037F23839}" destId="{5A60966E-540C-7F4F-A782-08035FFF4A7D}" srcOrd="0" destOrd="0" presId="urn:microsoft.com/office/officeart/2005/8/layout/default"/>
    <dgm:cxn modelId="{E3E5E01F-50BC-9E46-85B8-0C407C3840D8}" type="presOf" srcId="{09C8F5AE-C2EC-4D43-9647-DBC997B5CE4D}" destId="{5C7E8CCD-B5A3-4F4E-80C9-B9D107C992B1}" srcOrd="0" destOrd="0" presId="urn:microsoft.com/office/officeart/2005/8/layout/default"/>
    <dgm:cxn modelId="{18029520-3A17-4E22-BE7D-4537C2FBDF88}" srcId="{7EC7BE71-0E84-4F6E-A8AB-9D7AEAA1CCC2}" destId="{15837CEE-6E99-48DD-BB7A-14A62415E823}" srcOrd="4" destOrd="0" parTransId="{C043CE90-E1C1-41E3-9BA5-C97DD82AB2D8}" sibTransId="{3F9AB6CC-2BE4-477C-B033-B4ECDBD43A64}"/>
    <dgm:cxn modelId="{558ECB34-F52F-4A16-9A1F-C2316BBF1B5C}" srcId="{7EC7BE71-0E84-4F6E-A8AB-9D7AEAA1CCC2}" destId="{19CCFCCC-A4C3-4A6C-A64B-8A28F57B2105}" srcOrd="1" destOrd="0" parTransId="{2A0BDFAE-7797-4EC7-B905-7BAFEDAEE86D}" sibTransId="{3D54E865-D7BD-4925-8022-DECCDD29A55E}"/>
    <dgm:cxn modelId="{60C1C23D-64D8-474D-B39A-CDB7011FE09A}" type="presOf" srcId="{2084CFCA-D3CA-4AF6-8FBE-FAA5D9C910A5}" destId="{E62E64BC-536C-5D4D-88F2-059F08ADAD5E}" srcOrd="0" destOrd="0" presId="urn:microsoft.com/office/officeart/2005/8/layout/default"/>
    <dgm:cxn modelId="{5496E261-9949-4CBC-93DF-905792A3601C}" srcId="{7EC7BE71-0E84-4F6E-A8AB-9D7AEAA1CCC2}" destId="{48700C4B-45CD-4AA1-A9B9-E2F037F23839}" srcOrd="5" destOrd="0" parTransId="{74404A0A-7736-48B1-AABE-2A6EB38A1FC5}" sibTransId="{58778BD1-E8A2-4958-A042-91EB48A5873C}"/>
    <dgm:cxn modelId="{F7419E76-0357-495D-A457-AD850153AA3F}" srcId="{7EC7BE71-0E84-4F6E-A8AB-9D7AEAA1CCC2}" destId="{09C8F5AE-C2EC-4D43-9647-DBC997B5CE4D}" srcOrd="3" destOrd="0" parTransId="{C502A89B-0ECF-4B90-AB28-962D0D1C9C25}" sibTransId="{633E8089-CFD6-41DE-96B6-021446D970B5}"/>
    <dgm:cxn modelId="{94C32694-B7F6-4F9C-9A17-69DD6D6C103F}" srcId="{7EC7BE71-0E84-4F6E-A8AB-9D7AEAA1CCC2}" destId="{0956B4F3-F834-460F-A996-F77B3504AA7D}" srcOrd="2" destOrd="0" parTransId="{75C695E8-6CEB-4ED6-989C-879A0D5196F1}" sibTransId="{743DF3FB-696F-4A8B-994F-6CCC5BE17996}"/>
    <dgm:cxn modelId="{64524A9D-FA25-477D-9E2C-02AFBC34B39E}" srcId="{7EC7BE71-0E84-4F6E-A8AB-9D7AEAA1CCC2}" destId="{2084CFCA-D3CA-4AF6-8FBE-FAA5D9C910A5}" srcOrd="0" destOrd="0" parTransId="{EE5F3927-F17F-42A8-A1F3-6B510C50A064}" sibTransId="{C3E5AB68-9D32-40E6-A1DA-F268A62821C2}"/>
    <dgm:cxn modelId="{F0CB10A5-6AA4-D343-A973-29A445BC20A2}" type="presOf" srcId="{0956B4F3-F834-460F-A996-F77B3504AA7D}" destId="{09E21FC2-CE70-2A48-84F3-39B2D4C6C2B6}" srcOrd="0" destOrd="0" presId="urn:microsoft.com/office/officeart/2005/8/layout/default"/>
    <dgm:cxn modelId="{AE9686A8-39F2-9948-85E4-25383ACA729D}" type="presOf" srcId="{7EC7BE71-0E84-4F6E-A8AB-9D7AEAA1CCC2}" destId="{5D907559-363E-704E-A2AA-D6CC5C1A6DD3}" srcOrd="0" destOrd="0" presId="urn:microsoft.com/office/officeart/2005/8/layout/default"/>
    <dgm:cxn modelId="{63D8D4D4-88B9-254A-96D8-CEE1F5E4B883}" type="presOf" srcId="{19CCFCCC-A4C3-4A6C-A64B-8A28F57B2105}" destId="{8A065A5A-51AE-AE4D-930A-ACEE06272C8F}" srcOrd="0" destOrd="0" presId="urn:microsoft.com/office/officeart/2005/8/layout/default"/>
    <dgm:cxn modelId="{45888DDF-6919-A444-894C-D21185B25A82}" type="presOf" srcId="{15837CEE-6E99-48DD-BB7A-14A62415E823}" destId="{0414A798-670A-7C40-8C60-C712C3306D60}" srcOrd="0" destOrd="0" presId="urn:microsoft.com/office/officeart/2005/8/layout/default"/>
    <dgm:cxn modelId="{43392043-A16E-5D4B-8E61-695E2EFE8360}" type="presParOf" srcId="{5D907559-363E-704E-A2AA-D6CC5C1A6DD3}" destId="{E62E64BC-536C-5D4D-88F2-059F08ADAD5E}" srcOrd="0" destOrd="0" presId="urn:microsoft.com/office/officeart/2005/8/layout/default"/>
    <dgm:cxn modelId="{CDE134FE-9338-3E48-A948-113D70BE4017}" type="presParOf" srcId="{5D907559-363E-704E-A2AA-D6CC5C1A6DD3}" destId="{22F4DF8C-BEFE-7948-B8F3-87374F7CF53D}" srcOrd="1" destOrd="0" presId="urn:microsoft.com/office/officeart/2005/8/layout/default"/>
    <dgm:cxn modelId="{6498E4F0-56EC-7C43-B78C-3B3CF730FC56}" type="presParOf" srcId="{5D907559-363E-704E-A2AA-D6CC5C1A6DD3}" destId="{8A065A5A-51AE-AE4D-930A-ACEE06272C8F}" srcOrd="2" destOrd="0" presId="urn:microsoft.com/office/officeart/2005/8/layout/default"/>
    <dgm:cxn modelId="{96312187-A70A-4B4C-BEF5-489D9309B9F0}" type="presParOf" srcId="{5D907559-363E-704E-A2AA-D6CC5C1A6DD3}" destId="{EE232B64-6DD3-D54F-8229-4461F8EC1C05}" srcOrd="3" destOrd="0" presId="urn:microsoft.com/office/officeart/2005/8/layout/default"/>
    <dgm:cxn modelId="{C0386238-63B6-3744-BE3F-9A85C5875CCC}" type="presParOf" srcId="{5D907559-363E-704E-A2AA-D6CC5C1A6DD3}" destId="{09E21FC2-CE70-2A48-84F3-39B2D4C6C2B6}" srcOrd="4" destOrd="0" presId="urn:microsoft.com/office/officeart/2005/8/layout/default"/>
    <dgm:cxn modelId="{88986D16-74BF-9F4B-8FAB-77F93E868261}" type="presParOf" srcId="{5D907559-363E-704E-A2AA-D6CC5C1A6DD3}" destId="{6F931FBB-7965-C744-BB22-46DD8595E109}" srcOrd="5" destOrd="0" presId="urn:microsoft.com/office/officeart/2005/8/layout/default"/>
    <dgm:cxn modelId="{05B2FF92-98D6-F742-B0F6-B63F454304AC}" type="presParOf" srcId="{5D907559-363E-704E-A2AA-D6CC5C1A6DD3}" destId="{5C7E8CCD-B5A3-4F4E-80C9-B9D107C992B1}" srcOrd="6" destOrd="0" presId="urn:microsoft.com/office/officeart/2005/8/layout/default"/>
    <dgm:cxn modelId="{0B3E9AA5-F478-4F48-BF70-C3910C641AE1}" type="presParOf" srcId="{5D907559-363E-704E-A2AA-D6CC5C1A6DD3}" destId="{4EA44E64-BC1C-514F-9492-5C35EAD0D26F}" srcOrd="7" destOrd="0" presId="urn:microsoft.com/office/officeart/2005/8/layout/default"/>
    <dgm:cxn modelId="{ACA73358-A526-7740-A3CD-282E1062DF97}" type="presParOf" srcId="{5D907559-363E-704E-A2AA-D6CC5C1A6DD3}" destId="{0414A798-670A-7C40-8C60-C712C3306D60}" srcOrd="8" destOrd="0" presId="urn:microsoft.com/office/officeart/2005/8/layout/default"/>
    <dgm:cxn modelId="{63968D0F-5998-F446-BB1D-B4C620E8F912}" type="presParOf" srcId="{5D907559-363E-704E-A2AA-D6CC5C1A6DD3}" destId="{FB311649-B93E-1A48-90E4-A94B76CFD045}" srcOrd="9" destOrd="0" presId="urn:microsoft.com/office/officeart/2005/8/layout/default"/>
    <dgm:cxn modelId="{D2369B43-9779-8A4E-BEC6-FCF80B27B54C}" type="presParOf" srcId="{5D907559-363E-704E-A2AA-D6CC5C1A6DD3}" destId="{5A60966E-540C-7F4F-A782-08035FFF4A7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2E64BC-536C-5D4D-88F2-059F08ADAD5E}">
      <dsp:nvSpPr>
        <dsp:cNvPr id="0" name=""/>
        <dsp:cNvSpPr/>
      </dsp:nvSpPr>
      <dsp:spPr>
        <a:xfrm>
          <a:off x="586680" y="244"/>
          <a:ext cx="2848012" cy="1708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Suicide is the 12</a:t>
          </a:r>
          <a:r>
            <a:rPr lang="en-US" sz="1400" kern="1200" baseline="30000"/>
            <a:t>th</a:t>
          </a:r>
          <a:r>
            <a:rPr lang="en-US" sz="1400" kern="1200"/>
            <a:t> leading cause of death.  Approximately 46,000 people die by suicide every year.</a:t>
          </a:r>
        </a:p>
      </dsp:txBody>
      <dsp:txXfrm>
        <a:off x="586680" y="244"/>
        <a:ext cx="2848012" cy="1708807"/>
      </dsp:txXfrm>
    </dsp:sp>
    <dsp:sp modelId="{8A065A5A-51AE-AE4D-930A-ACEE06272C8F}">
      <dsp:nvSpPr>
        <dsp:cNvPr id="0" name=""/>
        <dsp:cNvSpPr/>
      </dsp:nvSpPr>
      <dsp:spPr>
        <a:xfrm>
          <a:off x="3719493" y="244"/>
          <a:ext cx="2848012" cy="170880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</a:t>
          </a:r>
          <a:r>
            <a:rPr lang="en-US" sz="1400" kern="1200" baseline="30000"/>
            <a:t>nd</a:t>
          </a:r>
          <a:r>
            <a:rPr lang="en-US" sz="1400" kern="1200"/>
            <a:t> leading cause of death for those between 10-34</a:t>
          </a:r>
        </a:p>
      </dsp:txBody>
      <dsp:txXfrm>
        <a:off x="3719493" y="244"/>
        <a:ext cx="2848012" cy="1708807"/>
      </dsp:txXfrm>
    </dsp:sp>
    <dsp:sp modelId="{09E21FC2-CE70-2A48-84F3-39B2D4C6C2B6}">
      <dsp:nvSpPr>
        <dsp:cNvPr id="0" name=""/>
        <dsp:cNvSpPr/>
      </dsp:nvSpPr>
      <dsp:spPr>
        <a:xfrm>
          <a:off x="6852307" y="244"/>
          <a:ext cx="2848012" cy="17088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Rates have risen almost consistently for the last 30 years with current rises being mostly among minority communities of color.</a:t>
          </a:r>
        </a:p>
      </dsp:txBody>
      <dsp:txXfrm>
        <a:off x="6852307" y="244"/>
        <a:ext cx="2848012" cy="1708807"/>
      </dsp:txXfrm>
    </dsp:sp>
    <dsp:sp modelId="{5C7E8CCD-B5A3-4F4E-80C9-B9D107C992B1}">
      <dsp:nvSpPr>
        <dsp:cNvPr id="0" name=""/>
        <dsp:cNvSpPr/>
      </dsp:nvSpPr>
      <dsp:spPr>
        <a:xfrm>
          <a:off x="586680" y="1993853"/>
          <a:ext cx="2848012" cy="170880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70% of suicides are middle-age white men, 60% of whom had no major mental health issues</a:t>
          </a:r>
        </a:p>
      </dsp:txBody>
      <dsp:txXfrm>
        <a:off x="586680" y="1993853"/>
        <a:ext cx="2848012" cy="1708807"/>
      </dsp:txXfrm>
    </dsp:sp>
    <dsp:sp modelId="{0414A798-670A-7C40-8C60-C712C3306D60}">
      <dsp:nvSpPr>
        <dsp:cNvPr id="0" name=""/>
        <dsp:cNvSpPr/>
      </dsp:nvSpPr>
      <dsp:spPr>
        <a:xfrm>
          <a:off x="3719493" y="1993853"/>
          <a:ext cx="2848012" cy="170880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Estimates are that 6% of adults and 17% of adolescents are thinking about suicide at any given time.</a:t>
          </a:r>
        </a:p>
      </dsp:txBody>
      <dsp:txXfrm>
        <a:off x="3719493" y="1993853"/>
        <a:ext cx="2848012" cy="1708807"/>
      </dsp:txXfrm>
    </dsp:sp>
    <dsp:sp modelId="{5A60966E-540C-7F4F-A782-08035FFF4A7D}">
      <dsp:nvSpPr>
        <dsp:cNvPr id="0" name=""/>
        <dsp:cNvSpPr/>
      </dsp:nvSpPr>
      <dsp:spPr>
        <a:xfrm>
          <a:off x="6852307" y="1993853"/>
          <a:ext cx="2848012" cy="170880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Our churches are also filled with people who are concerned about a loved one, survivors of suicide loss and those who have lived experience of previous suicidal thinking.  Those numbers likely add up to over 50% of a congregation.</a:t>
          </a:r>
        </a:p>
      </dsp:txBody>
      <dsp:txXfrm>
        <a:off x="6852307" y="1993853"/>
        <a:ext cx="2848012" cy="17088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D96F2-02BD-E71F-EFBD-14FECCF2D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7172325" cy="3152251"/>
          </a:xfr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90113-E8E1-4E48-41BC-583802BFC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0137"/>
            <a:ext cx="7172325" cy="112236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7EE5-BFF0-D779-4261-E239DB450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9492-34ED-FE24-4F29-E4C8F549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0C886-7F1E-7BC1-9A9E-B24C2AC2F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74AEE6-9CA7-5247-DC34-99634247DF50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268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F4143-3C41-D626-8F64-36A9C9F1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914400"/>
            <a:ext cx="996279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2C4FB-B560-A0FC-6435-952981BC9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2285997"/>
            <a:ext cx="9962791" cy="389096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CEC4F-0A90-11E2-E43E-B9E765AF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2A5B4-1D77-B0AC-49E7-CAE9556B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396EF9-2FDA-8E87-D546-8840CEBF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6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085AB7-38B3-7F80-0B2D-7960F56375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24513" y="1052423"/>
            <a:ext cx="1771292" cy="49170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DBDC3-E9EA-8699-B2E4-4C778445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6414" y="1052424"/>
            <a:ext cx="7873043" cy="49170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DBEDE-3A67-6FCA-25F3-B91F7C82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EFF51-4318-20EA-3A3A-8FE203B1A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D9703-5BAD-DE95-98D9-0F30E7C09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23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32FD-157B-437C-E9D5-B66E8B3B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90A51-A7E8-7A6A-5FD0-F9B250BE4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8C8B8-F999-7D95-435D-17CE6ACCD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7265-C89C-937F-1DA3-F377F6877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EB89E-4530-3632-3485-F481DB042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01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056A-761D-1DBC-276A-2A46D153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1613" y="1355763"/>
            <a:ext cx="6972300" cy="2255794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904B3-6AC1-19D5-3EAE-2009A3B4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921820"/>
            <a:ext cx="5524500" cy="115093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2A86D-493D-5BF6-8AA6-F1231E3B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CD76-6623-164A-7BFA-207AFA057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64312-1F20-5486-62B0-A8BB882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703F1C9-9114-4426-6F07-F7FF9CCD5FC4}"/>
              </a:ext>
            </a:extLst>
          </p:cNvPr>
          <p:cNvCxnSpPr>
            <a:cxnSpLocks/>
          </p:cNvCxnSpPr>
          <p:nvPr/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07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C4C-4D16-E5A8-F934-8B158F6F2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BDE54-F935-945D-3E4F-B659695E84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2500" y="2286002"/>
            <a:ext cx="5067300" cy="38909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F3710-E06B-05DE-937A-C92E52569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86001"/>
            <a:ext cx="5067300" cy="38909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02EFD-42D3-11C1-677E-0E478B93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C2F08-0D93-B14B-6106-2925DF3E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5DE81-F2AB-CCB9-8B68-5E4F31011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6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D81B-4E36-1511-E9A7-8FB931B41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004888"/>
            <a:ext cx="10287000" cy="90011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A73DE-183B-9473-20AD-2D3BFED84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1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0FB3D-60AC-DEF2-4472-31B4E076C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1" y="3048001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E5BDB-B29C-788F-E2FB-6C154E8FE8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53174" y="2085959"/>
            <a:ext cx="4886325" cy="590566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13FF49-3276-24CA-BC81-FA92C0A93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53174" y="3048000"/>
            <a:ext cx="4886325" cy="32226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8FA1C8-C196-9BE1-F603-3FC17EDD9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B79692-E142-E1D7-AD17-30C5F1365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90FCF2-7B78-2A2A-F878-58335FEA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2D0356-1ECF-682B-F87A-811BDD28B2CB}"/>
              </a:ext>
            </a:extLst>
          </p:cNvPr>
          <p:cNvCxnSpPr>
            <a:cxnSpLocks/>
          </p:cNvCxnSpPr>
          <p:nvPr/>
        </p:nvCxnSpPr>
        <p:spPr>
          <a:xfrm>
            <a:off x="1052513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06CA06-9701-E645-C0A5-594B227B288F}"/>
              </a:ext>
            </a:extLst>
          </p:cNvPr>
          <p:cNvCxnSpPr>
            <a:cxnSpLocks/>
          </p:cNvCxnSpPr>
          <p:nvPr/>
        </p:nvCxnSpPr>
        <p:spPr>
          <a:xfrm>
            <a:off x="6435725" y="287681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600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214DA-C0D4-E152-7F42-F6352C961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14400"/>
            <a:ext cx="9715500" cy="990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2AA04-1E84-460C-F560-A228F930F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AB260E-3910-7D1B-5074-24F5F0A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2020F1-A878-9B80-6B4F-7D71406BB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8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7652D6-7AE9-3E3B-5C1B-2B4399B15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A7127E-2A63-6F45-4C40-835843630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6FB79-D9D1-5381-0019-E24F8B4D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078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23B5-7DA9-0E4F-DA39-4624DB8A2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69065"/>
            <a:ext cx="3266536" cy="2312979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E77-518A-1FB9-B473-E19CADE04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4423" y="987425"/>
            <a:ext cx="5615077" cy="4873625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65344F-7D06-2406-D113-D24587835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47801"/>
            <a:ext cx="3266536" cy="23828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BE708-BAD0-A0A6-9332-9D2179E67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70050-9362-4EC4-6B73-3A38445B7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DA991-8608-CAB4-33FA-03D380D2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784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B837-332D-9100-E007-7DE279481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385457"/>
            <a:ext cx="3312543" cy="2304288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0DE983-0B0E-07CC-8C57-4EA529E27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24423" y="957263"/>
            <a:ext cx="5372189" cy="4962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CAB867-3FC6-5007-61B0-D9B7E5B0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4000" y="3958315"/>
            <a:ext cx="3312542" cy="196147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C7E0F-BFE1-7134-163B-B777970B7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D92BC-42A9-434B-8530-ADBF4485E407}" type="datetimeFigureOut">
              <a:rPr lang="en-US" smtClean="0"/>
              <a:t>6/26/23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95D0B-4F98-F3BE-FB23-22D8C5D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B2E3D-2188-B7A9-0ECE-978147358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89F9E-9962-4B7B-BA18-A15907CCC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258B98-3BD5-0A20-B0E7-944EAEB2654A}"/>
              </a:ext>
            </a:extLst>
          </p:cNvPr>
          <p:cNvSpPr/>
          <p:nvPr/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404C1-E8A5-65FC-C068-21EA0397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757238"/>
            <a:ext cx="10287000" cy="1147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FD78-F171-BA47-AAF3-C6EB75F94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285997"/>
            <a:ext cx="10287000" cy="3890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65A77-B1AB-D608-A6C5-F0F99B6913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68087" y="4756249"/>
            <a:ext cx="2476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9D0D92BC-42A9-434B-8530-ADBF4485E407}" type="datetimeFigureOut">
              <a:rPr lang="en-US" smtClean="0"/>
              <a:pPr/>
              <a:t>6/26/23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E34E5-5E9B-7786-05B5-B93241EE2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589519" y="1758059"/>
            <a:ext cx="2433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5CD4B-611E-32FA-419D-326099EEF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9542" y="3246437"/>
            <a:ext cx="533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A0289F9E-9962-4B7B-BA18-A15907CCC6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78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2120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496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3210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zh/photo/561470" TargetMode="External"/><Relationship Id="rId2" Type="http://schemas.openxmlformats.org/officeDocument/2006/relationships/image" Target="../media/image2.jpg!d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ripal.org/2011/05/loneliness-2-recent-articles-have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hurch_near_Junction_City,_Kansas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ggdfotos/483777597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F55FD1-95FA-98DA-84AA-145D29A53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lorful liquid art">
            <a:extLst>
              <a:ext uri="{FF2B5EF4-FFF2-40B4-BE49-F238E27FC236}">
                <a16:creationId xmlns:a16="http://schemas.microsoft.com/office/drawing/2014/main" id="{A7FBD53D-245C-157B-31A3-3E9CBFACB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0153" b="9490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AC9EE06-57AF-0FF5-450C-2A606C23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906214"/>
            <a:ext cx="12192000" cy="4957314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0"/>
                </a:schemeClr>
              </a:gs>
              <a:gs pos="61814">
                <a:schemeClr val="accent1">
                  <a:lumMod val="60000"/>
                  <a:lumOff val="40000"/>
                  <a:alpha val="89000"/>
                </a:schemeClr>
              </a:gs>
              <a:gs pos="94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36DEC-8627-5946-BDE3-D6C177ED0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4445"/>
            <a:ext cx="8630653" cy="1560167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Congregational Mental Health,  </a:t>
            </a:r>
            <a:b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</a:br>
            <a:r>
              <a:rPr lang="en-US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Suicide and What to Know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4E4C4-91DA-06AB-7695-8A880192A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2417"/>
            <a:ext cx="9665368" cy="144008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Michelle Snyder, </a:t>
            </a:r>
            <a:r>
              <a:rPr lang="en-US" b="1" dirty="0" err="1"/>
              <a:t>Mdiv</a:t>
            </a:r>
            <a:r>
              <a:rPr lang="en-US" b="1" dirty="0"/>
              <a:t>, LCSW – Soul Shop Co-Director</a:t>
            </a:r>
          </a:p>
          <a:p>
            <a:r>
              <a:rPr lang="en-US" b="1" dirty="0"/>
              <a:t>Christopher Epperson – Soul Shop Co-Director</a:t>
            </a:r>
          </a:p>
          <a:p>
            <a:r>
              <a:rPr lang="en-US" b="1" dirty="0"/>
              <a:t>Rev. Marna </a:t>
            </a:r>
            <a:r>
              <a:rPr lang="en-US" b="1" dirty="0" err="1"/>
              <a:t>Franson</a:t>
            </a:r>
            <a:r>
              <a:rPr lang="en-US" b="1" dirty="0"/>
              <a:t> – Missioner, The Episcopal Diocese of Northern Michigan and Soul Shop trainer</a:t>
            </a:r>
          </a:p>
          <a:p>
            <a:r>
              <a:rPr lang="en-US" b="1" dirty="0"/>
              <a:t>Rev. Matt Holcombe – Priest, St. Michael’s Episcopal Church, Colorado Springs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3FECB8-44EE-4A45-9F7B-66ECF1C3C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12574" y="460241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20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02D9C4-B2D9-DC69-F1A0-3C58BB235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762001"/>
            <a:ext cx="9144000" cy="869092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2000"/>
              <a:t>What we know about mental health and suicide:  </a:t>
            </a:r>
            <a:br>
              <a:rPr lang="en-US" sz="2000"/>
            </a:br>
            <a:r>
              <a:rPr lang="en-US" sz="2000"/>
              <a:t>Why should the church care?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25D2F4-7A0E-ACA7-3A97-AEE028D25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37234"/>
            <a:ext cx="12192000" cy="312031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F40294A-96A8-4ACC-2DDC-52821DF49D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458409"/>
              </p:ext>
            </p:extLst>
          </p:nvPr>
        </p:nvGraphicFramePr>
        <p:xfrm>
          <a:off x="952500" y="2393094"/>
          <a:ext cx="10287000" cy="3702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63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fall, outdoor, tree, water resources&#10;&#10;Description automatically generated">
            <a:extLst>
              <a:ext uri="{FF2B5EF4-FFF2-40B4-BE49-F238E27FC236}">
                <a16:creationId xmlns:a16="http://schemas.microsoft.com/office/drawing/2014/main" id="{6A2D4E79-A523-B620-BD28-4CA0BB57B21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3774"/>
            <a:ext cx="12192000" cy="68142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25C731-D034-AF3D-7C1A-46847192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913" y="107156"/>
            <a:ext cx="10287000" cy="1147762"/>
          </a:xfrm>
        </p:spPr>
        <p:txBody>
          <a:bodyPr>
            <a:normAutofit/>
          </a:bodyPr>
          <a:lstStyle/>
          <a:p>
            <a:pPr algn="ctr"/>
            <a:r>
              <a:rPr lang="en-US"/>
              <a:t>Suicide is not mostly (or singularly)</a:t>
            </a:r>
            <a:br>
              <a:rPr lang="en-US"/>
            </a:br>
            <a:r>
              <a:rPr lang="en-US"/>
              <a:t> an issue of mental illness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8DF59-4547-FBA2-5D5F-ACBB1F793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938" y="1271588"/>
            <a:ext cx="11358562" cy="1628775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Bahnschrift" panose="020B0502040204020203" pitchFamily="34" charset="0"/>
              </a:rPr>
              <a:t>Suicide is always about a complex mix of factors and dynamics which can (and often) does include a mental health diagnosis.  </a:t>
            </a:r>
          </a:p>
          <a:p>
            <a:r>
              <a:rPr lang="en-US" sz="3000" b="1" dirty="0">
                <a:latin typeface="Bahnschrift" panose="020B0502040204020203" pitchFamily="34" charset="0"/>
              </a:rPr>
              <a:t>Other </a:t>
            </a:r>
            <a:r>
              <a:rPr lang="en-US" sz="3000" b="1" dirty="0" err="1">
                <a:latin typeface="Bahnschrift" panose="020B0502040204020203" pitchFamily="34" charset="0"/>
              </a:rPr>
              <a:t>contributaries</a:t>
            </a:r>
            <a:r>
              <a:rPr lang="en-US" sz="3000" b="1" dirty="0">
                <a:latin typeface="Bahnschrift" panose="020B0502040204020203" pitchFamily="34" charset="0"/>
              </a:rPr>
              <a:t> to suicidal crisis can include…</a:t>
            </a:r>
          </a:p>
          <a:p>
            <a:pPr marL="0" indent="0" algn="ctr">
              <a:buNone/>
            </a:pPr>
            <a:endParaRPr lang="en-US" sz="2400" b="1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F08BE-53A8-5050-9E83-6C6817DDA0C3}"/>
              </a:ext>
            </a:extLst>
          </p:cNvPr>
          <p:cNvSpPr txBox="1"/>
          <p:nvPr/>
        </p:nvSpPr>
        <p:spPr>
          <a:xfrm>
            <a:off x="1171575" y="3350875"/>
            <a:ext cx="10301288" cy="240065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Stress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Shame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Shunning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Financial problems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Identity crises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Being trapped 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Relationship problems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Domestic Violence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Firearms access</a:t>
            </a:r>
          </a:p>
          <a:p>
            <a:pPr marL="0" indent="0" algn="ctr">
              <a:buNone/>
            </a:pPr>
            <a:r>
              <a:rPr lang="en-US" sz="3000" b="1" dirty="0">
                <a:latin typeface="Bahnschrift" panose="020B0502040204020203" pitchFamily="34" charset="0"/>
              </a:rPr>
              <a:t>Substance use and abuse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872334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sitting on a bench&#10;&#10;Description automatically generated">
            <a:extLst>
              <a:ext uri="{FF2B5EF4-FFF2-40B4-BE49-F238E27FC236}">
                <a16:creationId xmlns:a16="http://schemas.microsoft.com/office/drawing/2014/main" id="{0A938BA5-B9CE-8E18-A776-3CFE3B55C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9039" r="28295" b="1"/>
          <a:stretch/>
        </p:blipFill>
        <p:spPr>
          <a:xfrm>
            <a:off x="-1" y="10"/>
            <a:ext cx="6096001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56140E-8EE1-BE31-745D-450AF05FB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174117"/>
            <a:ext cx="6095999" cy="3689633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C5D6B-1C3A-8082-4AEF-7A61AFC2A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9400" y="500062"/>
            <a:ext cx="5029200" cy="381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/>
              <a:t>“People die by suicide for all kinds of reasons, but it basically comes down to a loss of hope and a loss of social connection and if the church of </a:t>
            </a:r>
            <a:r>
              <a:rPr lang="en-US" sz="3000" b="1"/>
              <a:t>Jesus </a:t>
            </a:r>
            <a:r>
              <a:rPr lang="en-US" sz="3000" b="1" dirty="0"/>
              <a:t>C</a:t>
            </a:r>
            <a:r>
              <a:rPr lang="en-US" sz="3000" b="1"/>
              <a:t>hrist </a:t>
            </a:r>
            <a:r>
              <a:rPr lang="en-US" sz="3000" b="1" dirty="0"/>
              <a:t>can’t do something about those two things, it should probably just close it’s doors”				         Dr. David </a:t>
            </a:r>
            <a:r>
              <a:rPr lang="en-US" sz="3000" b="1" dirty="0" err="1"/>
              <a:t>Litts</a:t>
            </a:r>
            <a:endParaRPr lang="en-US" sz="30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F74279-E694-CEB1-ED9A-ADBEBAEB7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324577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839D5-C9E5-891B-6F86-46D3655ABD40}"/>
              </a:ext>
            </a:extLst>
          </p:cNvPr>
          <p:cNvSpPr txBox="1"/>
          <p:nvPr/>
        </p:nvSpPr>
        <p:spPr>
          <a:xfrm>
            <a:off x="3675145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geripal.org/2011/05/loneliness-2-recent-articles-ha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1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669F72C-E3FB-4C48-AEBD-AF7AC0D74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ouse in a field&#10;&#10;Description automatically generated with low confidence">
            <a:extLst>
              <a:ext uri="{FF2B5EF4-FFF2-40B4-BE49-F238E27FC236}">
                <a16:creationId xmlns:a16="http://schemas.microsoft.com/office/drawing/2014/main" id="{F0A53642-091E-987F-D425-06D82440B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397" r="29492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8243FD-C3BF-6F32-16A5-833599384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220301"/>
            <a:ext cx="6096002" cy="363769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E00B97D-57BF-1689-B0D9-0A243102C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343" y="1251602"/>
            <a:ext cx="4357316" cy="4357316"/>
          </a:xfrm>
          <a:custGeom>
            <a:avLst/>
            <a:gdLst>
              <a:gd name="connsiteX0" fmla="*/ 2178658 w 4357316"/>
              <a:gd name="connsiteY0" fmla="*/ 0 h 4357316"/>
              <a:gd name="connsiteX1" fmla="*/ 4357316 w 4357316"/>
              <a:gd name="connsiteY1" fmla="*/ 2178658 h 4357316"/>
              <a:gd name="connsiteX2" fmla="*/ 2178658 w 4357316"/>
              <a:gd name="connsiteY2" fmla="*/ 4357316 h 4357316"/>
              <a:gd name="connsiteX3" fmla="*/ 0 w 4357316"/>
              <a:gd name="connsiteY3" fmla="*/ 2178658 h 4357316"/>
              <a:gd name="connsiteX4" fmla="*/ 2178658 w 4357316"/>
              <a:gd name="connsiteY4" fmla="*/ 0 h 435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172A03-29EE-10B2-4D67-5671ACF1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6" y="2288754"/>
            <a:ext cx="3629891" cy="2283013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800"/>
              <a:t>We also have a crisis of insufficient access to mental health treatment, </a:t>
            </a:r>
            <a:br>
              <a:rPr lang="en-US" sz="1800"/>
            </a:br>
            <a:r>
              <a:rPr lang="en-US" sz="1800"/>
              <a:t>particularly in our rural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2151C-5D4E-2972-BC62-337E58CAB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447" y="762000"/>
            <a:ext cx="4219149" cy="5334000"/>
          </a:xfrm>
        </p:spPr>
        <p:txBody>
          <a:bodyPr anchor="ctr">
            <a:normAutofit/>
          </a:bodyPr>
          <a:lstStyle/>
          <a:p>
            <a:r>
              <a:rPr lang="en-US" dirty="0"/>
              <a:t>On average, 72% of communities in the US have insufficient access to mental health treatment to meet the needs of the community.</a:t>
            </a:r>
          </a:p>
          <a:p>
            <a:r>
              <a:rPr lang="en-US" dirty="0"/>
              <a:t>Particularly in rural communities, pastors are often the first line of mental health defense with more people indicating that would talk to a pastor about their mental health challenges over a physician or a mental health professional</a:t>
            </a:r>
          </a:p>
          <a:p>
            <a:r>
              <a:rPr lang="en-US" dirty="0"/>
              <a:t>Very few clergy have sufficient training to feel well equipped to handle these challenges.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BCAB9-9079-4C52-C847-38E0F10979F8}"/>
              </a:ext>
            </a:extLst>
          </p:cNvPr>
          <p:cNvSpPr txBox="1"/>
          <p:nvPr/>
        </p:nvSpPr>
        <p:spPr>
          <a:xfrm>
            <a:off x="3675146" y="6657945"/>
            <a:ext cx="242085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Church_near_Junction_City,_Kansas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3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252C7A-49D7-8BD7-35C3-CD6055081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12042"/>
            <a:ext cx="4264686" cy="1092958"/>
          </a:xfrm>
        </p:spPr>
        <p:txBody>
          <a:bodyPr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US" sz="2200" dirty="0"/>
              <a:t>Ways that Faith Communities can respond to create webs of safety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A4D85E-F98A-F670-16C3-7B2B0DA3A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7781"/>
            <a:ext cx="6096000" cy="3640219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9D9F8-F5AE-D6E0-54DC-FAAFAB896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7" y="1905000"/>
            <a:ext cx="5243513" cy="508158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dirty="0"/>
              <a:t>Training all congregation members to know what to look for and what to do if someone names that they are thinking about suicide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Normalize the conversation about suicide and de-stigmatize the idea that people thinking about suicide are ‘sick’.  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Preach about it and pray about it as a regular part of what you do, not as something “special” or “exceptional”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Create cultures where people know how to deal with those who disappoint them and where people aren’t shunned or shamed for bad choices.</a:t>
            </a:r>
          </a:p>
        </p:txBody>
      </p:sp>
      <p:pic>
        <p:nvPicPr>
          <p:cNvPr id="5" name="Picture 4" descr="Large skydiving group mid-air">
            <a:extLst>
              <a:ext uri="{FF2B5EF4-FFF2-40B4-BE49-F238E27FC236}">
                <a16:creationId xmlns:a16="http://schemas.microsoft.com/office/drawing/2014/main" id="{A04AD038-C793-779A-D1AF-0BE1F0E01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8" r="19861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42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26DD882-9EA6-DF4B-AF70-0C6166EA8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B2E755-2902-3512-ABBE-E472FC038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515988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B3332-AB44-1158-8624-499218D80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8807" y="1037799"/>
            <a:ext cx="7714388" cy="326063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Might be easier said than done because the reasons aren’t mostly informational….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D6A2EB7-6350-58C2-B619-F0C3C0C06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4" y="4595321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2C5C264-C20F-FD6A-BCD9-BED94FFE8850}"/>
              </a:ext>
            </a:extLst>
          </p:cNvPr>
          <p:cNvSpPr txBox="1"/>
          <p:nvPr/>
        </p:nvSpPr>
        <p:spPr>
          <a:xfrm>
            <a:off x="5033209" y="4814974"/>
            <a:ext cx="212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Rev. Marna </a:t>
            </a:r>
            <a:r>
              <a:rPr lang="en-US" dirty="0" err="1"/>
              <a:t>Franson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53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5258B98-3BD5-0A20-B0E7-944EAEB2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10612"/>
            <a:ext cx="12192000" cy="3347388"/>
          </a:xfrm>
          <a:prstGeom prst="rect">
            <a:avLst/>
          </a:prstGeom>
          <a:gradFill>
            <a:gsLst>
              <a:gs pos="14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4AEE6-9CA7-5247-DC34-99634247DF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38300" y="4596637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36ACF6A-FC06-4E10-819E-2E7BC6978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83410"/>
            <a:ext cx="6095999" cy="5874589"/>
          </a:xfrm>
          <a:prstGeom prst="rect">
            <a:avLst/>
          </a:prstGeom>
          <a:gradFill>
            <a:gsLst>
              <a:gs pos="6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9A06E-A57E-0BF8-FEB4-27FE41BD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862" y="1905000"/>
            <a:ext cx="3936275" cy="17579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A Case Study….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7C05A8-C583-A009-732D-6DD5DFB570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5706" y="-561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building, painting, window, furniture&#10;&#10;Description automatically generated">
            <a:extLst>
              <a:ext uri="{FF2B5EF4-FFF2-40B4-BE49-F238E27FC236}">
                <a16:creationId xmlns:a16="http://schemas.microsoft.com/office/drawing/2014/main" id="{2EF74D49-1FE6-3BEE-BE90-656E15A7E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r="4" b="254"/>
          <a:stretch/>
        </p:blipFill>
        <p:spPr>
          <a:xfrm>
            <a:off x="6965342" y="1250342"/>
            <a:ext cx="4357316" cy="4357316"/>
          </a:xfrm>
          <a:custGeom>
            <a:avLst/>
            <a:gdLst/>
            <a:ahLst/>
            <a:cxnLst/>
            <a:rect l="l" t="t" r="r" b="b"/>
            <a:pathLst>
              <a:path w="4357316" h="4357316">
                <a:moveTo>
                  <a:pt x="2178658" y="0"/>
                </a:moveTo>
                <a:cubicBezTo>
                  <a:pt x="3381898" y="0"/>
                  <a:pt x="4357316" y="975418"/>
                  <a:pt x="4357316" y="2178658"/>
                </a:cubicBezTo>
                <a:cubicBezTo>
                  <a:pt x="4357316" y="3381898"/>
                  <a:pt x="3381898" y="4357316"/>
                  <a:pt x="2178658" y="4357316"/>
                </a:cubicBezTo>
                <a:cubicBezTo>
                  <a:pt x="975418" y="4357316"/>
                  <a:pt x="0" y="3381898"/>
                  <a:pt x="0" y="2178658"/>
                </a:cubicBezTo>
                <a:cubicBezTo>
                  <a:pt x="0" y="975418"/>
                  <a:pt x="975418" y="0"/>
                  <a:pt x="2178658" y="0"/>
                </a:cubicBezTo>
                <a:close/>
              </a:path>
            </a:pathLst>
          </a:cu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96409F-0829-C63D-C8B4-517B29F66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562423" y="395142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A8422E9-6FEE-FE85-D05F-2D70D27010D2}"/>
              </a:ext>
            </a:extLst>
          </p:cNvPr>
          <p:cNvSpPr txBox="1"/>
          <p:nvPr/>
        </p:nvSpPr>
        <p:spPr>
          <a:xfrm>
            <a:off x="1460410" y="4033677"/>
            <a:ext cx="3223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Rev. Matt Holcombe</a:t>
            </a:r>
          </a:p>
          <a:p>
            <a:pPr algn="ctr"/>
            <a:r>
              <a:rPr lang="en-US" dirty="0"/>
              <a:t>St. Michael’s Episcopal Church</a:t>
            </a:r>
          </a:p>
          <a:p>
            <a:pPr algn="ctr"/>
            <a:r>
              <a:rPr lang="en-US" dirty="0"/>
              <a:t>Colorado Springs, CO</a:t>
            </a:r>
          </a:p>
        </p:txBody>
      </p:sp>
    </p:spTree>
    <p:extLst>
      <p:ext uri="{BB962C8B-B14F-4D97-AF65-F5344CB8AC3E}">
        <p14:creationId xmlns:p14="http://schemas.microsoft.com/office/powerpoint/2010/main" val="1570222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AD064D-86F0-42ED-B520-996898579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992D5-A0DF-C39E-26D7-F65089905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958" y="-1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giving a presentation to a group of people&#10;&#10;Description automatically generated with medium confidence">
            <a:extLst>
              <a:ext uri="{FF2B5EF4-FFF2-40B4-BE49-F238E27FC236}">
                <a16:creationId xmlns:a16="http://schemas.microsoft.com/office/drawing/2014/main" id="{D1A006F2-6C6D-2050-DE6C-357BD1B31C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501" r="16166"/>
          <a:stretch/>
        </p:blipFill>
        <p:spPr>
          <a:xfrm>
            <a:off x="869343" y="643116"/>
            <a:ext cx="4357315" cy="4357315"/>
          </a:xfrm>
          <a:custGeom>
            <a:avLst/>
            <a:gdLst/>
            <a:ahLst/>
            <a:cxnLst/>
            <a:rect l="l" t="t" r="r" b="b"/>
            <a:pathLst>
              <a:path w="3899494" h="3899494">
                <a:moveTo>
                  <a:pt x="1949747" y="0"/>
                </a:moveTo>
                <a:cubicBezTo>
                  <a:pt x="3026563" y="0"/>
                  <a:pt x="3899494" y="872931"/>
                  <a:pt x="3899494" y="1949747"/>
                </a:cubicBezTo>
                <a:cubicBezTo>
                  <a:pt x="3899494" y="3026563"/>
                  <a:pt x="3026563" y="3899494"/>
                  <a:pt x="1949747" y="3899494"/>
                </a:cubicBezTo>
                <a:cubicBezTo>
                  <a:pt x="872931" y="3899494"/>
                  <a:pt x="0" y="3026563"/>
                  <a:pt x="0" y="1949747"/>
                </a:cubicBezTo>
                <a:cubicBezTo>
                  <a:pt x="0" y="872931"/>
                  <a:pt x="872931" y="0"/>
                  <a:pt x="1949747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3D7F9F4-DAA8-EC21-B3F0-D4813696E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-1"/>
            <a:ext cx="6095999" cy="6858000"/>
          </a:xfrm>
          <a:prstGeom prst="rect">
            <a:avLst/>
          </a:prstGeom>
          <a:gradFill>
            <a:gsLst>
              <a:gs pos="20000">
                <a:schemeClr val="accent1">
                  <a:lumMod val="60000"/>
                  <a:lumOff val="40000"/>
                  <a:alpha val="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D4E3C-38F6-B5D0-F29C-6C2428145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" y="5264712"/>
            <a:ext cx="6918158" cy="1239456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Workshops </a:t>
            </a:r>
            <a:br>
              <a:rPr lang="en-US" sz="22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 Offers</a:t>
            </a:r>
            <a:br>
              <a:rPr lang="en-US" sz="22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 err="1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www.soulshopmovement.org</a:t>
            </a:r>
            <a:br>
              <a:rPr lang="en-US" sz="2200" b="1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3820-3059-35E2-6E33-CE9A0CCB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9" y="1004047"/>
            <a:ext cx="4928476" cy="5961529"/>
          </a:xfrm>
        </p:spPr>
        <p:txBody>
          <a:bodyPr>
            <a:normAutofit fontScale="62500" lnSpcReduction="20000"/>
          </a:bodyPr>
          <a:lstStyle/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Shop™ for Leaders</a:t>
            </a:r>
          </a:p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Shop™ for Youth Workers</a:t>
            </a:r>
            <a:endParaRPr lang="en-US" sz="3100" dirty="0">
              <a:effectLst/>
              <a:latin typeface="Georgia Pro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Shop™ for Campus Ministers</a:t>
            </a:r>
          </a:p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Shop™ for Black Church</a:t>
            </a:r>
          </a:p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Shop™ for Hispanic Communities (coming in 2024)</a:t>
            </a:r>
          </a:p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Soul Shop™ For Communities </a:t>
            </a:r>
          </a:p>
          <a:p>
            <a:pPr marL="1028700" lvl="1" indent="-571500">
              <a:spcAft>
                <a:spcPts val="600"/>
              </a:spcAft>
              <a:buClr>
                <a:schemeClr val="accent5"/>
              </a:buClr>
              <a:buFont typeface="Georgia Pro" panose="02040502050405020303" pitchFamily="18" charset="0"/>
              <a:buChar char="●"/>
            </a:pPr>
            <a:r>
              <a:rPr lang="en-US" sz="3100" dirty="0">
                <a:effectLst/>
                <a:latin typeface="Georgia Pro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ASIST (Applied Suicide Intervention Skills Training) for Faith Communities</a:t>
            </a:r>
          </a:p>
          <a:p>
            <a:endParaRPr lang="en-US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FAF9A-A016-E744-B8A5-B8E5AFCA718B}"/>
              </a:ext>
            </a:extLst>
          </p:cNvPr>
          <p:cNvSpPr txBox="1"/>
          <p:nvPr/>
        </p:nvSpPr>
        <p:spPr>
          <a:xfrm>
            <a:off x="9622066" y="6657945"/>
            <a:ext cx="25699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flickr.com/photos/ggdfotos/483777597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63689"/>
      </p:ext>
    </p:extLst>
  </p:cSld>
  <p:clrMapOvr>
    <a:masterClrMapping/>
  </p:clrMapOvr>
</p:sld>
</file>

<file path=ppt/theme/theme1.xml><?xml version="1.0" encoding="utf-8"?>
<a:theme xmlns:a="http://schemas.openxmlformats.org/drawingml/2006/main" name="Afterglow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terglowVTI" id="{804DBEB7-1920-4C72-A0CB-091339F1875F}" vid="{D4C59F5A-9ECA-4C96-BDFD-0606A75324E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3344</TotalTime>
  <Words>655</Words>
  <Application>Microsoft Macintosh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Bahnschrift</vt:lpstr>
      <vt:lpstr>Calibri</vt:lpstr>
      <vt:lpstr>Georgia Pro</vt:lpstr>
      <vt:lpstr>Trade Gothic Next Cond</vt:lpstr>
      <vt:lpstr>Trade Gothic Next Light</vt:lpstr>
      <vt:lpstr>AfterglowVTI</vt:lpstr>
      <vt:lpstr>Congregational Mental Health,   Suicide and What to Know</vt:lpstr>
      <vt:lpstr>What we know about mental health and suicide:   Why should the church care?</vt:lpstr>
      <vt:lpstr>Suicide is not mostly (or singularly)  an issue of mental illness</vt:lpstr>
      <vt:lpstr>PowerPoint Presentation</vt:lpstr>
      <vt:lpstr>We also have a crisis of insufficient access to mental health treatment,  particularly in our rural communities</vt:lpstr>
      <vt:lpstr>Ways that Faith Communities can respond to create webs of safety</vt:lpstr>
      <vt:lpstr>Might be easier said than done because the reasons aren’t mostly informational….</vt:lpstr>
      <vt:lpstr>A Case Study….</vt:lpstr>
      <vt:lpstr>Workshops  Soul Shop Offers www.soulshopmovement.org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Congregational Mental Health,   Suicide and What to Know</dc:title>
  <dc:creator>Michelle Snyder</dc:creator>
  <cp:lastModifiedBy>Michelle Snyder</cp:lastModifiedBy>
  <cp:revision>2</cp:revision>
  <dcterms:created xsi:type="dcterms:W3CDTF">2023-06-26T13:27:21Z</dcterms:created>
  <dcterms:modified xsi:type="dcterms:W3CDTF">2023-06-28T21:11:26Z</dcterms:modified>
</cp:coreProperties>
</file>